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11.jpeg" ContentType="image/jpeg"/>
  <Override PartName="/ppt/media/image9.jpeg" ContentType="image/jpeg"/>
  <Override PartName="/ppt/media/image10.jpeg" ContentType="image/jpeg"/>
  <Override PartName="/ppt/media/image5.png" ContentType="image/png"/>
  <Override PartName="/ppt/media/image8.jpeg" ContentType="image/jpeg"/>
  <Override PartName="/ppt/media/image28.png" ContentType="image/png"/>
  <Override PartName="/ppt/media/image7.png" ContentType="image/png"/>
  <Override PartName="/ppt/media/image6.png" ContentType="image/png"/>
  <Override PartName="/ppt/media/image29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7019925" cy="93059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3DD41EE-2DA5-4D50-8453-59BE27DA31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52EA6A60-9A1C-4FD4-B1E9-57E3BECE50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0A1A5883-2648-427E-A985-05ED58D4E9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25A0F603-223B-4700-BF39-B8CA084305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B0C5346C-A8C1-4CC7-A376-A27CA642B2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A91337B1-808D-452B-B91F-CF4AD0C3B95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DC77A1E4-6D66-41A8-B1E1-0F49C5BBB4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5C34B1A6-4859-4147-BB66-45256FECEB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82F44FCF-F5E3-4874-9E2E-CC4BC29B8FC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F8821865-6DBB-4FD6-8095-B946180D66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3E53EF75-98FB-4E10-B63B-30B265AE3A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37219A63-F39D-47F5-906F-9A4D7DB490E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3294C2D7-32ED-48A9-B7A6-90C3C8D98F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184400" y="698400"/>
            <a:ext cx="4650840" cy="348912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02000" y="4420440"/>
            <a:ext cx="5615640" cy="41871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3976200" y="8839080"/>
            <a:ext cx="3041640" cy="4647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</a:pPr>
            <a:fld id="{35DB5573-EEBF-4EE6-836C-DEF3536E79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9084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102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0696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9084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102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1800" y="129240"/>
            <a:ext cx="8103240" cy="3490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9084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102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0696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69084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102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1800" y="129240"/>
            <a:ext cx="8103240" cy="3490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9084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810200" y="1243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0696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69084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810200" y="3889440"/>
            <a:ext cx="858240" cy="241596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1800" y="129240"/>
            <a:ext cx="8103240" cy="3490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5065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373520" y="3889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0696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373520" y="1243440"/>
            <a:ext cx="130104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06960" y="3889440"/>
            <a:ext cx="2666520" cy="241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2524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0" y="934920"/>
            <a:ext cx="8685000" cy="2023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/>
          </p:nvPr>
        </p:nvSpPr>
        <p:spPr>
          <a:xfrm>
            <a:off x="8566200" y="6318360"/>
            <a:ext cx="318600" cy="539280"/>
          </a:xfrm>
          <a:prstGeom prst="rect">
            <a:avLst/>
          </a:prstGeom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173946E8-FF7C-47CB-8DFE-2F970EBB395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43440"/>
            <a:ext cx="8108640" cy="506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 descr=""/>
          <p:cNvPicPr/>
          <p:nvPr/>
        </p:nvPicPr>
        <p:blipFill>
          <a:blip r:embed="rId2"/>
          <a:stretch/>
        </p:blipFill>
        <p:spPr>
          <a:xfrm>
            <a:off x="6868440" y="6197040"/>
            <a:ext cx="2275200" cy="660600"/>
          </a:xfrm>
          <a:prstGeom prst="rect">
            <a:avLst/>
          </a:prstGeom>
          <a:ln>
            <a:noFill/>
          </a:ln>
        </p:spPr>
      </p:pic>
      <p:pic>
        <p:nvPicPr>
          <p:cNvPr id="42" name="Picture 8" descr=""/>
          <p:cNvPicPr/>
          <p:nvPr/>
        </p:nvPicPr>
        <p:blipFill>
          <a:blip r:embed="rId3"/>
          <a:stretch/>
        </p:blipFill>
        <p:spPr>
          <a:xfrm>
            <a:off x="0" y="6140160"/>
            <a:ext cx="1973160" cy="71748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57280" y="536400"/>
            <a:ext cx="8008560" cy="22460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43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57280" y="2755080"/>
            <a:ext cx="8008560" cy="635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Master subtitle style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10" descr=""/>
          <p:cNvPicPr/>
          <p:nvPr/>
        </p:nvPicPr>
        <p:blipFill>
          <a:blip r:embed="rId4"/>
          <a:stretch/>
        </p:blipFill>
        <p:spPr>
          <a:xfrm>
            <a:off x="0" y="-43560"/>
            <a:ext cx="9158040" cy="68684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252440"/>
          </a:xfrm>
          <a:prstGeom prst="rect">
            <a:avLst/>
          </a:prstGeom>
          <a:ln>
            <a:noFill/>
          </a:ln>
        </p:spPr>
      </p:pic>
      <p:pic>
        <p:nvPicPr>
          <p:cNvPr id="83" name="Picture 9" descr=""/>
          <p:cNvPicPr/>
          <p:nvPr/>
        </p:nvPicPr>
        <p:blipFill>
          <a:blip r:embed="rId3"/>
          <a:stretch/>
        </p:blipFill>
        <p:spPr>
          <a:xfrm>
            <a:off x="0" y="934920"/>
            <a:ext cx="8685000" cy="202320"/>
          </a:xfrm>
          <a:prstGeom prst="rect">
            <a:avLst/>
          </a:prstGeom>
          <a:ln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sldNum"/>
          </p:nvPr>
        </p:nvSpPr>
        <p:spPr>
          <a:xfrm>
            <a:off x="8566200" y="6318360"/>
            <a:ext cx="318600" cy="539280"/>
          </a:xfrm>
          <a:prstGeom prst="rect">
            <a:avLst/>
          </a:prstGeom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4CCCEE30-BCA5-41A4-9C38-623A17B0512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1800" y="129240"/>
            <a:ext cx="8103240" cy="7527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06960" y="1243440"/>
            <a:ext cx="2666520" cy="5065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icon to add chart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1243440"/>
            <a:ext cx="5484600" cy="506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2356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690480" indent="-23292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-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914400" indent="-22356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147680" indent="-23292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-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48640" y="2562840"/>
            <a:ext cx="5549760" cy="118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X42619 beamtime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14440" y="4670640"/>
            <a:ext cx="7989480" cy="21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August 24, 2021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Ryan N Coffee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coffee@slac.stanford.edu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3724200" y="66585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30BCB664-EA59-4721-B8EF-E2E8E75BCCC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Multi-photon x-ray interference via stochastic fields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9346320" y="1247040"/>
            <a:ext cx="363816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5000"/>
          </a:bodyPr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Ulf Saalman and Jan Michael Rost for enhancement of non-linear signals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because of SASE, Inhouse proposal submitted last Friday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Spooktroscopy” and attoclock ptychography as super-resolution methods in the time-energy domain 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Daniel Ratner engaged, Alberto Lutman mode used in beamtime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Dynamic Chirality by fs-scale time-dependent polarization shaping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3" name="Group 4"/>
          <p:cNvGrpSpPr/>
          <p:nvPr/>
        </p:nvGrpSpPr>
        <p:grpSpPr>
          <a:xfrm>
            <a:off x="731520" y="1280160"/>
            <a:ext cx="4297320" cy="5486400"/>
            <a:chOff x="731520" y="1280160"/>
            <a:chExt cx="4297320" cy="5486400"/>
          </a:xfrm>
        </p:grpSpPr>
        <p:pic>
          <p:nvPicPr>
            <p:cNvPr id="204" name="" descr=""/>
            <p:cNvPicPr/>
            <p:nvPr/>
          </p:nvPicPr>
          <p:blipFill>
            <a:blip r:embed="rId1"/>
            <a:srcRect l="10264" t="2656" r="8634" b="60000"/>
            <a:stretch/>
          </p:blipFill>
          <p:spPr>
            <a:xfrm>
              <a:off x="731520" y="1280160"/>
              <a:ext cx="4297320" cy="256032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205" name="" descr=""/>
            <p:cNvPicPr/>
            <p:nvPr/>
          </p:nvPicPr>
          <p:blipFill>
            <a:blip r:embed="rId2"/>
            <a:srcRect l="0" t="10846" r="0" b="0"/>
            <a:stretch/>
          </p:blipFill>
          <p:spPr>
            <a:xfrm>
              <a:off x="822960" y="3893760"/>
              <a:ext cx="4023360" cy="2872800"/>
            </a:xfrm>
            <a:prstGeom prst="rect">
              <a:avLst/>
            </a:prstGeom>
            <a:ln w="54720">
              <a:noFill/>
            </a:ln>
          </p:spPr>
        </p:pic>
      </p:grpSp>
      <p:grpSp>
        <p:nvGrpSpPr>
          <p:cNvPr id="206" name="Group 5"/>
          <p:cNvGrpSpPr/>
          <p:nvPr/>
        </p:nvGrpSpPr>
        <p:grpSpPr>
          <a:xfrm>
            <a:off x="6216480" y="1341720"/>
            <a:ext cx="2287440" cy="5241960"/>
            <a:chOff x="6216480" y="1341720"/>
            <a:chExt cx="2287440" cy="5241960"/>
          </a:xfrm>
        </p:grpSpPr>
        <p:pic>
          <p:nvPicPr>
            <p:cNvPr id="207" name="" descr=""/>
            <p:cNvPicPr/>
            <p:nvPr/>
          </p:nvPicPr>
          <p:blipFill>
            <a:blip r:embed="rId3"/>
            <a:srcRect l="0" t="0" r="51906" b="0"/>
            <a:stretch/>
          </p:blipFill>
          <p:spPr>
            <a:xfrm>
              <a:off x="6216480" y="1453680"/>
              <a:ext cx="2287440" cy="513000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208" name="CustomShape 6"/>
            <p:cNvSpPr/>
            <p:nvPr/>
          </p:nvSpPr>
          <p:spPr>
            <a:xfrm>
              <a:off x="7899840" y="2377440"/>
              <a:ext cx="274320" cy="329760"/>
            </a:xfrm>
            <a:prstGeom prst="ellipse">
              <a:avLst/>
            </a:prstGeom>
            <a:noFill/>
            <a:ln cap="rnd" w="19080">
              <a:solidFill>
                <a:srgbClr val="00a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Shape 7"/>
            <p:cNvSpPr txBox="1"/>
            <p:nvPr/>
          </p:nvSpPr>
          <p:spPr>
            <a:xfrm>
              <a:off x="7644960" y="1341720"/>
              <a:ext cx="793440" cy="43164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200" spc="-1" strike="noStrike">
                  <a:solidFill>
                    <a:srgbClr val="00a933"/>
                  </a:solidFill>
                  <a:latin typeface="Arial"/>
                </a:rPr>
                <a:t>Readout</a:t>
              </a:r>
              <a:endParaRPr b="0" lang="en-US" sz="1200" spc="-1" strike="noStrike">
                <a:latin typeface="Arial"/>
              </a:endParaRPr>
            </a:p>
            <a:p>
              <a:r>
                <a:rPr b="0" lang="en-US" sz="1200" spc="-1" strike="noStrike">
                  <a:solidFill>
                    <a:srgbClr val="00a933"/>
                  </a:solidFill>
                  <a:latin typeface="Arial"/>
                </a:rPr>
                <a:t>channels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0" name="CustomShape 8"/>
            <p:cNvSpPr/>
            <p:nvPr/>
          </p:nvSpPr>
          <p:spPr>
            <a:xfrm>
              <a:off x="6748200" y="1369800"/>
              <a:ext cx="274320" cy="329760"/>
            </a:xfrm>
            <a:prstGeom prst="ellipse">
              <a:avLst/>
            </a:prstGeom>
            <a:noFill/>
            <a:ln cap="rnd" w="19080">
              <a:solidFill>
                <a:srgbClr val="00a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Line 9"/>
            <p:cNvSpPr/>
            <p:nvPr/>
          </p:nvSpPr>
          <p:spPr>
            <a:xfrm>
              <a:off x="8046720" y="1828800"/>
              <a:ext cx="0" cy="548640"/>
            </a:xfrm>
            <a:prstGeom prst="line">
              <a:avLst/>
            </a:prstGeom>
            <a:ln cap="rnd" w="19080">
              <a:solidFill>
                <a:srgbClr val="00a9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Line 10"/>
            <p:cNvSpPr/>
            <p:nvPr/>
          </p:nvSpPr>
          <p:spPr>
            <a:xfrm flipH="1">
              <a:off x="7022520" y="1554480"/>
              <a:ext cx="567000" cy="0"/>
            </a:xfrm>
            <a:prstGeom prst="line">
              <a:avLst/>
            </a:prstGeom>
            <a:ln cap="rnd" w="19080">
              <a:solidFill>
                <a:srgbClr val="00a9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C32C66E0-3E92-4152-A095-4296EC8E82C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Enabling Accelerator R&amp;D and nonlinear x-ray methods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293760" y="1463040"/>
            <a:ext cx="8484480" cy="512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7000"/>
          </a:bodyPr>
          <a:p>
            <a:pPr lvl="1" marL="470880" indent="-182880">
              <a:spcBef>
                <a:spcPts val="1134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Attoclocking in the FEE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Bigest question was THz in the FEE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Bam-based THz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development project that could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directly feed the CookieBox in the FEE with long wavelength light at rate!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LCLS-II developments CookieBox detector will support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Ago’s double XLEAP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Erik’s polarization shaping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Alberto’s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Fresh Slice methods… actually how we ran June beamtime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Claudio’s Double Bunch and Harmonic Lasing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lnSpc>
                <a:spcPct val="12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anything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FEL shaping related, multi-bunch, multi-color, multi-polarization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Scientific methods it will enable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X-ray multi-photon signals enhanced by SASE,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In-house proposal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Spooktroscopy” and attoclock ptychography as super-resolution methods in the time-energy domain 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Daniel Ratner, Alberto Lutman mode used in beamtime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Dynamic Chirality by fs-scale time-dependent polarization shaping, needs DELTA undulator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58880" indent="-18288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11A75FC7-1044-47DB-BAC3-69B2B87178B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12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High Density Data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5200" y="1521360"/>
            <a:ext cx="3638160" cy="149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Developing a whitepaper for ~100M hits / s / ToF … MCP+RF+ML design (Jack, Razib, B. Adams)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295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Could EdgeAI board plug in as a socket to the vacuum barrier?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rcRect l="0" t="12860" r="13719" b="17330"/>
          <a:stretch/>
        </p:blipFill>
        <p:spPr>
          <a:xfrm>
            <a:off x="548640" y="3291840"/>
            <a:ext cx="3143880" cy="3291840"/>
          </a:xfrm>
          <a:prstGeom prst="rect">
            <a:avLst/>
          </a:prstGeom>
          <a:ln w="5472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rcRect l="8036" t="0" r="17763" b="58805"/>
          <a:stretch/>
        </p:blipFill>
        <p:spPr>
          <a:xfrm>
            <a:off x="5669280" y="5303520"/>
            <a:ext cx="2016720" cy="1449000"/>
          </a:xfrm>
          <a:prstGeom prst="rect">
            <a:avLst/>
          </a:prstGeom>
          <a:ln w="54720"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4090680" y="1554480"/>
            <a:ext cx="4933080" cy="374904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91440" y="1280160"/>
            <a:ext cx="8869680" cy="5543280"/>
          </a:xfrm>
          <a:prstGeom prst="rect">
            <a:avLst/>
          </a:prstGeom>
          <a:ln w="54720"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2E35A4EF-3E3C-4D70-8245-ED5F9A3A18C3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The CookieBox Team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182880" y="1371600"/>
            <a:ext cx="8503920" cy="539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The long team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Matt Feldman (EE/CS PhD Student / SambaNova), Audrey Corbeil-Therrein (Banting Post-Doc Fellow / Faculty @ U. Sherbrooke)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Andrei Kamalov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Razib Obaid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Averell Gatton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(Clostra, Inc.)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Debadri Das,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Jack Hirschman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 Naoufal Layad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lnSpc>
                <a:spcPct val="100000"/>
              </a:lnSpc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Jean-Charles Castagna, Hongliang Shi,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Xianchao (Tony) Cheng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Peter (TMO/MRCO lead)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, Omar (Computing), Angelo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(ASICs/Detectors), Ryan Herbst (FPGAs)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Beamtime team: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Xinxin, Xiang, Ming-Fu, Thomas, James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Jeff, Aalayah, Nolan, Sameen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Tong, Silke, Matt Weaver, Chris O’Grady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Larger Collaboration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Wolfram Helml (TU Dortmund), students: Lars Funke, Arne Held, Sara Savio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Markus Ilchen (DESY), Jens Viefhaus (HZB)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16600" indent="-228600">
              <a:spcBef>
                <a:spcPts val="43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and many others over the years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B5498E0B-77D7-471F-8FB0-1C2BA4B73E7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Accomplishments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293760" y="1612800"/>
            <a:ext cx="848448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Preliminary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~0.5 eV resolution at 100 eV above retardation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Suppressed magnetic field deflection of low energy electrons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Sub-sampling resolved waveform in pre-processing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Multi-retardation for extended multi-color or multi-edge methods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Partial wave analysis of emission as surrogate for spectral-polarimetry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1" lang="en-US" sz="2000" spc="-1" strike="noStrike">
                <a:solidFill>
                  <a:srgbClr val="999999"/>
                </a:solidFill>
                <a:latin typeface="Arial"/>
              </a:rPr>
              <a:t>Left to do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999999"/>
                </a:solidFill>
                <a:latin typeface="Arial"/>
              </a:rPr>
              <a:t>Single shot spectra from ~10s of counts/ToF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999999"/>
                </a:solidFill>
                <a:latin typeface="Arial"/>
              </a:rPr>
              <a:t>FPGA implementation of featurization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151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999999"/>
                </a:solidFill>
                <a:latin typeface="Arial"/>
              </a:rPr>
              <a:t>Single-shot pulse reconstruction via 3 micron streaking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429C48B8-D96F-428F-BDFF-B3165CC69B53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Installed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9235440" y="1704240"/>
            <a:ext cx="6838560" cy="497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Cite submitted paper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822960" y="1371600"/>
            <a:ext cx="3702960" cy="4937760"/>
          </a:xfrm>
          <a:prstGeom prst="rect">
            <a:avLst/>
          </a:prstGeom>
          <a:ln w="5472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5143320" y="1371600"/>
            <a:ext cx="3703320" cy="4937760"/>
          </a:xfrm>
          <a:prstGeom prst="rect">
            <a:avLst/>
          </a:prstGeom>
          <a:ln w="54720">
            <a:noFill/>
          </a:ln>
        </p:spPr>
      </p:pic>
      <p:sp>
        <p:nvSpPr>
          <p:cNvPr id="141" name="Line 4"/>
          <p:cNvSpPr/>
          <p:nvPr/>
        </p:nvSpPr>
        <p:spPr>
          <a:xfrm flipH="1" flipV="1">
            <a:off x="7406640" y="6309360"/>
            <a:ext cx="114480" cy="548640"/>
          </a:xfrm>
          <a:prstGeom prst="line">
            <a:avLst/>
          </a:prstGeom>
          <a:ln cap="rnd" w="19080">
            <a:solidFill>
              <a:srgbClr val="d62e4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5"/>
          <p:cNvSpPr/>
          <p:nvPr/>
        </p:nvSpPr>
        <p:spPr>
          <a:xfrm flipH="1">
            <a:off x="274320" y="4480560"/>
            <a:ext cx="480240" cy="182880"/>
          </a:xfrm>
          <a:prstGeom prst="line">
            <a:avLst/>
          </a:prstGeom>
          <a:ln cap="rnd" w="19080">
            <a:solidFill>
              <a:srgbClr val="d62e4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TextShape 6"/>
          <p:cNvSpPr txBox="1"/>
          <p:nvPr/>
        </p:nvSpPr>
        <p:spPr>
          <a:xfrm>
            <a:off x="5333040" y="1463040"/>
            <a:ext cx="10677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Top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TextShape 7"/>
          <p:cNvSpPr txBox="1"/>
          <p:nvPr/>
        </p:nvSpPr>
        <p:spPr>
          <a:xfrm>
            <a:off x="914400" y="1482480"/>
            <a:ext cx="11559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Side 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746F9D45-9C42-4BBE-A145-74BBD86269E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The system build out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365760" y="1371600"/>
            <a:ext cx="8229600" cy="301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2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8 ToFs installed, 2 bare MCPs for “Current mode” resilience testing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2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Positioning paddle, Gas needle, 4 pumps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MPod High Density cables → 70 SHV cables from patch panel, a nightmare for Andrei, Aalayah and Nolan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Full build out would require 160 SHV channels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9-pin feed through failed (removing from XIP chamber design)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720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Ideally design High Density vacuum feedthroughs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108960" y="4572000"/>
            <a:ext cx="2834640" cy="2126160"/>
          </a:xfrm>
          <a:prstGeom prst="rect">
            <a:avLst/>
          </a:prstGeom>
          <a:ln w="5472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12680" y="4548960"/>
            <a:ext cx="2904840" cy="2178720"/>
          </a:xfrm>
          <a:prstGeom prst="rect">
            <a:avLst/>
          </a:prstGeom>
          <a:ln w="54720"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rcRect l="0" t="6520" r="23394" b="21475"/>
          <a:stretch/>
        </p:blipFill>
        <p:spPr>
          <a:xfrm>
            <a:off x="6232680" y="4480560"/>
            <a:ext cx="2652120" cy="216216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9B813B1E-DF26-4805-B28D-E9E02398F4B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Neon Auger and valence photos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293760" y="1463040"/>
            <a:ext cx="720432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Roughly 2 eV / bin at 800 eV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 collection efficiency compensation… raw counts agree (qualitatively) with calculated cross-sections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4" name="Group 4"/>
          <p:cNvGrpSpPr/>
          <p:nvPr/>
        </p:nvGrpSpPr>
        <p:grpSpPr>
          <a:xfrm>
            <a:off x="74880" y="3655080"/>
            <a:ext cx="9013320" cy="3141720"/>
            <a:chOff x="74880" y="3655080"/>
            <a:chExt cx="9013320" cy="3141720"/>
          </a:xfrm>
        </p:grpSpPr>
        <p:pic>
          <p:nvPicPr>
            <p:cNvPr id="155" name="" descr=""/>
            <p:cNvPicPr/>
            <p:nvPr/>
          </p:nvPicPr>
          <p:blipFill>
            <a:blip r:embed="rId1"/>
            <a:srcRect l="2353" t="15183" r="11231" b="4801"/>
            <a:stretch/>
          </p:blipFill>
          <p:spPr>
            <a:xfrm>
              <a:off x="74880" y="3655080"/>
              <a:ext cx="4480560" cy="311148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56" name="" descr=""/>
            <p:cNvPicPr/>
            <p:nvPr/>
          </p:nvPicPr>
          <p:blipFill>
            <a:blip r:embed="rId2"/>
            <a:srcRect l="2353" t="15183" r="11231" b="4801"/>
            <a:stretch/>
          </p:blipFill>
          <p:spPr>
            <a:xfrm>
              <a:off x="4564080" y="3655080"/>
              <a:ext cx="4524120" cy="314172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157" name="TextShape 5"/>
            <p:cNvSpPr txBox="1"/>
            <p:nvPr/>
          </p:nvSpPr>
          <p:spPr>
            <a:xfrm>
              <a:off x="3200400" y="5943600"/>
              <a:ext cx="577836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Vertical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Horizontal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58" name="Line 6"/>
          <p:cNvSpPr/>
          <p:nvPr/>
        </p:nvSpPr>
        <p:spPr>
          <a:xfrm>
            <a:off x="6126480" y="3108960"/>
            <a:ext cx="0" cy="457200"/>
          </a:xfrm>
          <a:prstGeom prst="line">
            <a:avLst/>
          </a:prstGeom>
          <a:ln cap="rnd"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7"/>
          <p:cNvSpPr/>
          <p:nvPr/>
        </p:nvSpPr>
        <p:spPr>
          <a:xfrm flipH="1">
            <a:off x="8046720" y="3108960"/>
            <a:ext cx="274320" cy="457200"/>
          </a:xfrm>
          <a:prstGeom prst="line">
            <a:avLst/>
          </a:prstGeom>
          <a:ln cap="rnd"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8"/>
          <p:cNvSpPr/>
          <p:nvPr/>
        </p:nvSpPr>
        <p:spPr>
          <a:xfrm flipH="1">
            <a:off x="8766720" y="3108960"/>
            <a:ext cx="274320" cy="457200"/>
          </a:xfrm>
          <a:prstGeom prst="line">
            <a:avLst/>
          </a:prstGeom>
          <a:ln cap="rnd"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TextShape 9"/>
          <p:cNvSpPr txBox="1"/>
          <p:nvPr/>
        </p:nvSpPr>
        <p:spPr>
          <a:xfrm>
            <a:off x="5852160" y="2743200"/>
            <a:ext cx="58608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i="1" lang="en-US" sz="1800" spc="-1" strike="noStrike">
                <a:latin typeface="Arial"/>
              </a:rPr>
              <a:t>KLL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TextShape 10"/>
          <p:cNvSpPr txBox="1"/>
          <p:nvPr/>
        </p:nvSpPr>
        <p:spPr>
          <a:xfrm>
            <a:off x="8117280" y="2743200"/>
            <a:ext cx="4215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TextShape 11"/>
          <p:cNvSpPr txBox="1"/>
          <p:nvPr/>
        </p:nvSpPr>
        <p:spPr>
          <a:xfrm>
            <a:off x="8693640" y="2743200"/>
            <a:ext cx="43380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Line 12"/>
          <p:cNvSpPr/>
          <p:nvPr/>
        </p:nvSpPr>
        <p:spPr>
          <a:xfrm>
            <a:off x="1662480" y="3122640"/>
            <a:ext cx="0" cy="457200"/>
          </a:xfrm>
          <a:prstGeom prst="line">
            <a:avLst/>
          </a:prstGeom>
          <a:ln cap="rnd"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13"/>
          <p:cNvSpPr/>
          <p:nvPr/>
        </p:nvSpPr>
        <p:spPr>
          <a:xfrm flipH="1">
            <a:off x="3582720" y="3122640"/>
            <a:ext cx="274320" cy="457200"/>
          </a:xfrm>
          <a:prstGeom prst="line">
            <a:avLst/>
          </a:prstGeom>
          <a:ln cap="rnd"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4"/>
          <p:cNvSpPr/>
          <p:nvPr/>
        </p:nvSpPr>
        <p:spPr>
          <a:xfrm flipH="1">
            <a:off x="4302720" y="3122640"/>
            <a:ext cx="274320" cy="457200"/>
          </a:xfrm>
          <a:prstGeom prst="line">
            <a:avLst/>
          </a:prstGeom>
          <a:ln cap="rnd"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Shape 15"/>
          <p:cNvSpPr txBox="1"/>
          <p:nvPr/>
        </p:nvSpPr>
        <p:spPr>
          <a:xfrm>
            <a:off x="1388160" y="2756880"/>
            <a:ext cx="58608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i="1" lang="en-US" sz="1800" spc="-1" strike="noStrike">
                <a:latin typeface="Arial"/>
              </a:rPr>
              <a:t>KLL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TextShape 16"/>
          <p:cNvSpPr txBox="1"/>
          <p:nvPr/>
        </p:nvSpPr>
        <p:spPr>
          <a:xfrm>
            <a:off x="3653280" y="2756880"/>
            <a:ext cx="4215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TextShape 17"/>
          <p:cNvSpPr txBox="1"/>
          <p:nvPr/>
        </p:nvSpPr>
        <p:spPr>
          <a:xfrm>
            <a:off x="4229640" y="2756880"/>
            <a:ext cx="43380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FF6CECBC-6E52-447E-BB9A-ACB9A48E7A6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Neon Photos and Autoionizing 1s→3p resonance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293760" y="1463040"/>
            <a:ext cx="8301600" cy="2011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Low energy electrons highly sensitive to magnetic fields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Previous CookieBox experienced significant dependence of angular patterns to Helmholtz coil nulling fields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Steel chamber tests were blind below 30eV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3" name="Group 4"/>
          <p:cNvGrpSpPr/>
          <p:nvPr/>
        </p:nvGrpSpPr>
        <p:grpSpPr>
          <a:xfrm>
            <a:off x="91080" y="3200400"/>
            <a:ext cx="8504280" cy="3546720"/>
            <a:chOff x="91080" y="3200400"/>
            <a:chExt cx="8504280" cy="3546720"/>
          </a:xfrm>
        </p:grpSpPr>
        <p:pic>
          <p:nvPicPr>
            <p:cNvPr id="174" name="" descr=""/>
            <p:cNvPicPr/>
            <p:nvPr/>
          </p:nvPicPr>
          <p:blipFill>
            <a:blip r:embed="rId1"/>
            <a:srcRect l="2353" t="15183" r="19632" b="6401"/>
            <a:stretch/>
          </p:blipFill>
          <p:spPr>
            <a:xfrm>
              <a:off x="4447440" y="3546720"/>
              <a:ext cx="4147920" cy="3126960"/>
            </a:xfrm>
            <a:prstGeom prst="rect">
              <a:avLst/>
            </a:prstGeom>
            <a:ln w="54720">
              <a:noFill/>
            </a:ln>
          </p:spPr>
        </p:pic>
        <p:pic>
          <p:nvPicPr>
            <p:cNvPr id="175" name="" descr=""/>
            <p:cNvPicPr/>
            <p:nvPr/>
          </p:nvPicPr>
          <p:blipFill>
            <a:blip r:embed="rId2"/>
            <a:srcRect l="2348" t="13583" r="18437" b="4801"/>
            <a:stretch/>
          </p:blipFill>
          <p:spPr>
            <a:xfrm>
              <a:off x="91080" y="3455280"/>
              <a:ext cx="4260240" cy="3291840"/>
            </a:xfrm>
            <a:prstGeom prst="rect">
              <a:avLst/>
            </a:prstGeom>
            <a:ln w="54720">
              <a:noFill/>
            </a:ln>
          </p:spPr>
        </p:pic>
        <p:sp>
          <p:nvSpPr>
            <p:cNvPr id="176" name="TextShape 5"/>
            <p:cNvSpPr txBox="1"/>
            <p:nvPr/>
          </p:nvSpPr>
          <p:spPr>
            <a:xfrm>
              <a:off x="1616760" y="3200400"/>
              <a:ext cx="577836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latin typeface="Arial"/>
                </a:rPr>
                <a:t>Vertical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	</a:t>
              </a:r>
              <a:r>
                <a:rPr b="0" lang="en-US" sz="1800" spc="-1" strike="noStrike">
                  <a:latin typeface="Arial"/>
                </a:rPr>
                <a:t>Horizontal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7" name="TextShape 6"/>
            <p:cNvSpPr txBox="1"/>
            <p:nvPr/>
          </p:nvSpPr>
          <p:spPr>
            <a:xfrm>
              <a:off x="713880" y="3585600"/>
              <a:ext cx="157212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Secondaries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8" name="TextShape 7"/>
            <p:cNvSpPr txBox="1"/>
            <p:nvPr/>
          </p:nvSpPr>
          <p:spPr>
            <a:xfrm>
              <a:off x="2377440" y="5120640"/>
              <a:ext cx="1611720" cy="34632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Autoionization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9" name="TextShape 8"/>
            <p:cNvSpPr txBox="1"/>
            <p:nvPr/>
          </p:nvSpPr>
          <p:spPr>
            <a:xfrm>
              <a:off x="4996440" y="3603960"/>
              <a:ext cx="1587240" cy="602280"/>
            </a:xfrm>
            <a:prstGeom prst="rect">
              <a:avLst/>
            </a:prstGeom>
            <a:noFill/>
            <a:ln w="5472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Magnetic field</a:t>
              </a:r>
              <a:endParaRPr b="0" lang="en-US" sz="1800" spc="-1" strike="noStrike">
                <a:latin typeface="Arial"/>
              </a:endParaRPr>
            </a:p>
            <a:p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supression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0" name="Line 9"/>
            <p:cNvSpPr/>
            <p:nvPr/>
          </p:nvSpPr>
          <p:spPr>
            <a:xfrm>
              <a:off x="7315200" y="4389120"/>
              <a:ext cx="0" cy="1005840"/>
            </a:xfrm>
            <a:prstGeom prst="line">
              <a:avLst/>
            </a:prstGeom>
            <a:ln cap="rnd" w="5472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Line 10"/>
            <p:cNvSpPr/>
            <p:nvPr/>
          </p:nvSpPr>
          <p:spPr>
            <a:xfrm flipH="1">
              <a:off x="6492240" y="4937760"/>
              <a:ext cx="822960" cy="0"/>
            </a:xfrm>
            <a:prstGeom prst="line">
              <a:avLst/>
            </a:prstGeom>
            <a:ln cap="rnd" w="54720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0F3888A2-CFFC-4462-A0A1-3B4F347C17A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Collection versus retardation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457200" y="1429920"/>
            <a:ext cx="4186800" cy="20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Loss of slow electrons only for highest retardations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575"/>
              </a:spcBef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Partial waves can be analyzed versus retardation to look for magnetic deflection in drift tube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5303520" y="1280160"/>
            <a:ext cx="3474720" cy="2316240"/>
          </a:xfrm>
          <a:prstGeom prst="rect">
            <a:avLst/>
          </a:prstGeom>
          <a:ln w="5472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rcRect l="0" t="13192" r="0" b="5335"/>
          <a:stretch/>
        </p:blipFill>
        <p:spPr>
          <a:xfrm>
            <a:off x="4937760" y="3566160"/>
            <a:ext cx="3931560" cy="3202920"/>
          </a:xfrm>
          <a:prstGeom prst="rect">
            <a:avLst/>
          </a:prstGeom>
          <a:ln w="54720"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rcRect l="0" t="13154" r="0" b="6138"/>
          <a:stretch/>
        </p:blipFill>
        <p:spPr>
          <a:xfrm>
            <a:off x="457200" y="3566160"/>
            <a:ext cx="3948480" cy="3186720"/>
          </a:xfrm>
          <a:prstGeom prst="rect">
            <a:avLst/>
          </a:prstGeom>
          <a:ln w="54720">
            <a:noFill/>
          </a:ln>
        </p:spPr>
      </p:pic>
      <p:sp>
        <p:nvSpPr>
          <p:cNvPr id="188" name="TextShape 4"/>
          <p:cNvSpPr txBox="1"/>
          <p:nvPr/>
        </p:nvSpPr>
        <p:spPr>
          <a:xfrm>
            <a:off x="2926080" y="6035040"/>
            <a:ext cx="9291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Vertical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TextShape 5"/>
          <p:cNvSpPr txBox="1"/>
          <p:nvPr/>
        </p:nvSpPr>
        <p:spPr>
          <a:xfrm>
            <a:off x="7132320" y="6035040"/>
            <a:ext cx="12063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Horizontal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4CD0148C-E728-4EF8-99B6-B8CCBD33F11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Angle and spectral resolution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85200" y="1338480"/>
            <a:ext cx="5375520" cy="277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Raw signals, averaged, normalized by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LMM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Auger yields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ymbol"/>
              </a:rPr>
              <a:t>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= 1.43 measured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vs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1.465 theory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Validates use as polarimeter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Preliminary ½ eV resolution of Ar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 LMM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lines … need to discount aliasing in histograms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669280" y="1645920"/>
            <a:ext cx="3200400" cy="3200400"/>
          </a:xfrm>
          <a:prstGeom prst="rect">
            <a:avLst/>
          </a:prstGeom>
          <a:ln w="54720">
            <a:noFill/>
          </a:ln>
        </p:spPr>
      </p:pic>
      <p:sp>
        <p:nvSpPr>
          <p:cNvPr id="194" name="TextShape 4"/>
          <p:cNvSpPr txBox="1"/>
          <p:nvPr/>
        </p:nvSpPr>
        <p:spPr>
          <a:xfrm>
            <a:off x="6113520" y="1299600"/>
            <a:ext cx="2298960" cy="34632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Courtesy Lars Funke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rcRect l="1521" t="6435" r="8653" b="3478"/>
          <a:stretch/>
        </p:blipFill>
        <p:spPr>
          <a:xfrm>
            <a:off x="274680" y="4206600"/>
            <a:ext cx="5394600" cy="2377080"/>
          </a:xfrm>
          <a:prstGeom prst="rect">
            <a:avLst/>
          </a:prstGeom>
          <a:ln w="54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657600" y="1362240"/>
            <a:ext cx="5404320" cy="5404320"/>
          </a:xfrm>
          <a:prstGeom prst="rect">
            <a:avLst/>
          </a:prstGeom>
          <a:ln w="54720"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8566200" y="6318360"/>
            <a:ext cx="318600" cy="539280"/>
          </a:xfrm>
          <a:prstGeom prst="rect">
            <a:avLst/>
          </a:prstGeom>
          <a:noFill/>
          <a:ln>
            <a:noFill/>
          </a:ln>
        </p:spPr>
        <p:txBody>
          <a:bodyPr lIns="72000" rIns="72000" tIns="57600" anchor="ctr">
            <a:noAutofit/>
          </a:bodyPr>
          <a:p>
            <a:pPr>
              <a:lnSpc>
                <a:spcPct val="100000"/>
              </a:lnSpc>
            </a:pPr>
            <a:fld id="{13B36534-42DF-4A3B-8664-6DDA161CBB48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451800" y="129240"/>
            <a:ext cx="8103240" cy="75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Multi-edge resolution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182880" y="1463040"/>
            <a:ext cx="3657600" cy="512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 baseline="-33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 Resonant Auger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1s photoelectrons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KLL and O KLL Auger electrons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Surrogate demonstration for multi-color measurements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880" indent="-182880">
              <a:lnSpc>
                <a:spcPct val="100000"/>
              </a:lnSpc>
              <a:spcBef>
                <a:spcPts val="1009"/>
              </a:spcBef>
              <a:spcAft>
                <a:spcPts val="431"/>
              </a:spcAft>
              <a:buClr>
                <a:srgbClr val="a4001d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Port 13 short triggered ToF modifications as well as provided consistent “no retardation” channel during beamtime ;-)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2012-06-11T23:50:00Z</dcterms:created>
  <dc:creator/>
  <dc:description/>
  <dc:language>en-US</dc:language>
  <cp:lastModifiedBy/>
  <dcterms:modified xsi:type="dcterms:W3CDTF">2021-08-24T13:53:59Z</dcterms:modified>
  <cp:revision>205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0x01010050872B1F55C4DE4CA2A5FEBE29F43349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